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2"/>
  </p:notesMasterIdLst>
  <p:sldIdLst>
    <p:sldId id="256" r:id="rId3"/>
    <p:sldId id="344" r:id="rId4"/>
    <p:sldId id="293" r:id="rId5"/>
    <p:sldId id="549" r:id="rId6"/>
    <p:sldId id="520" r:id="rId7"/>
    <p:sldId id="436" r:id="rId8"/>
    <p:sldId id="548" r:id="rId9"/>
    <p:sldId id="509" r:id="rId10"/>
    <p:sldId id="523" r:id="rId11"/>
    <p:sldId id="551" r:id="rId12"/>
    <p:sldId id="542" r:id="rId13"/>
    <p:sldId id="550" r:id="rId14"/>
    <p:sldId id="500" r:id="rId15"/>
    <p:sldId id="554" r:id="rId16"/>
    <p:sldId id="552" r:id="rId17"/>
    <p:sldId id="553" r:id="rId18"/>
    <p:sldId id="495" r:id="rId19"/>
    <p:sldId id="317" r:id="rId20"/>
    <p:sldId id="50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15" autoAdjust="0"/>
    <p:restoredTop sz="86364" autoAdjust="0"/>
  </p:normalViewPr>
  <p:slideViewPr>
    <p:cSldViewPr>
      <p:cViewPr varScale="1">
        <p:scale>
          <a:sx n="91" d="100"/>
          <a:sy n="91" d="100"/>
        </p:scale>
        <p:origin x="106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8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D5CDDA-7EC0-4BE9-8089-F6C4D4C793ED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F1EE64-7117-4C23-B7BC-0D877EFD22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665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1EE64-7117-4C23-B7BC-0D877EFD22A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603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1EE64-7117-4C23-B7BC-0D877EFD22A5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251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1EE64-7117-4C23-B7BC-0D877EFD22A5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170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8D852-3E90-4B34-B8EC-1DC0F937EC9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0C929-302C-4100-A08A-388F6551A88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785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8C722-C89D-4D80-A063-242BAFB7FF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1E825-65E6-44D6-8108-1C586F95B2D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619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842CCA-84DA-4D20-8AE8-0D6CC0607D9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69BA7-A6B3-4140-B5A2-B543FA9FEDA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7791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97B76-E78A-4F02-BBA0-D656B816083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AF577-4577-46FB-B100-FD05F0FB16A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8312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DDE5A-BDF7-403B-B948-2013A6D6511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F3F36-26D3-451D-811A-9EE1AC925A1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6934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6F848-5FB0-46FF-B0EF-532AC92AD11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E1CE2-BF42-4C49-B569-8911238A229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07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BFB07-9818-4B2A-A742-1588367D838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A3873-B427-413E-B1E9-E21DBD3EF9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2120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67F50-CFF5-4B95-B253-892E28D93BD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01D63-A9DE-4C1A-B3F4-9730ECDDC95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4372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3A10A-9C0E-417B-862C-F482CF35682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B1F74-D97E-4929-8856-A9ADCE1E818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4862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7413B-6EE8-44D9-A013-7A72E6673B5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5C57C-94AC-4300-AB61-C88C32E86C3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6058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A0D23-16AF-417A-B31E-21EFD528FF6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E8D99-31D6-45E9-85A4-5567B40D638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587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6B4D5E0-A20A-4919-A4DD-2570D30C564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F4E0573-27EB-41BC-B4F7-5979FE31F65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747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wmf"/><Relationship Id="rId4" Type="http://schemas.openxmlformats.org/officeDocument/2006/relationships/image" Target="../media/image49.jpeg"/><Relationship Id="rId9" Type="http://schemas.openxmlformats.org/officeDocument/2006/relationships/image" Target="../media/image54.jpeg"/><Relationship Id="rId1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259632" y="1268760"/>
            <a:ext cx="7500990" cy="2592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endParaRPr lang="ru-RU" sz="2000" b="1" dirty="0">
              <a:solidFill>
                <a:srgbClr val="C00000"/>
              </a:solidFill>
            </a:endParaRPr>
          </a:p>
          <a:p>
            <a:pPr algn="ctr">
              <a:spcBef>
                <a:spcPct val="0"/>
              </a:spcBef>
              <a:defRPr/>
            </a:pPr>
            <a:endParaRPr lang="ru-RU" sz="2000" b="1" dirty="0"/>
          </a:p>
          <a:p>
            <a:pPr algn="ctr">
              <a:spcBef>
                <a:spcPct val="0"/>
              </a:spcBef>
              <a:defRPr/>
            </a:pPr>
            <a:endParaRPr lang="ru-RU" sz="2000" b="1" dirty="0"/>
          </a:p>
          <a:p>
            <a:pPr algn="ctr">
              <a:spcBef>
                <a:spcPct val="0"/>
              </a:spcBef>
              <a:defRPr/>
            </a:pPr>
            <a:endParaRPr lang="ru-RU" sz="2000" b="1" dirty="0"/>
          </a:p>
          <a:p>
            <a:pPr algn="ctr">
              <a:spcBef>
                <a:spcPct val="0"/>
              </a:spcBef>
              <a:defRPr/>
            </a:pPr>
            <a:r>
              <a:rPr lang="ru-RU" sz="2800" b="1" dirty="0"/>
              <a:t>МБОУ «СОШ № 56» города Чебокс</a:t>
            </a:r>
            <a:r>
              <a:rPr lang="ru-RU" sz="3200" b="1" dirty="0"/>
              <a:t>ары</a:t>
            </a:r>
            <a:r>
              <a:rPr lang="ru-RU" sz="4800" b="1" dirty="0">
                <a:solidFill>
                  <a:srgbClr val="C00000"/>
                </a:solidFill>
              </a:rPr>
              <a:t> 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4400" b="1" dirty="0">
                <a:solidFill>
                  <a:srgbClr val="C00000"/>
                </a:solidFill>
              </a:rPr>
              <a:t>Система работы 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4400" b="1" dirty="0">
                <a:solidFill>
                  <a:srgbClr val="C00000"/>
                </a:solidFill>
              </a:rPr>
              <a:t>ШМО русского языка и литературы</a:t>
            </a:r>
          </a:p>
          <a:p>
            <a:pPr algn="ctr">
              <a:spcBef>
                <a:spcPct val="0"/>
              </a:spcBef>
              <a:defRPr/>
            </a:pPr>
            <a:endParaRPr lang="ru-RU" sz="2000" b="1" dirty="0"/>
          </a:p>
          <a:p>
            <a:pPr algn="ctr">
              <a:spcBef>
                <a:spcPct val="0"/>
              </a:spcBef>
              <a:defRPr/>
            </a:pPr>
            <a:endParaRPr lang="ru-RU" sz="2000" b="1" dirty="0"/>
          </a:p>
          <a:p>
            <a:pPr algn="ctr">
              <a:spcBef>
                <a:spcPct val="0"/>
              </a:spcBef>
              <a:defRPr/>
            </a:pPr>
            <a:r>
              <a:rPr lang="ru-RU" sz="2000" b="1" dirty="0"/>
              <a:t>                </a:t>
            </a:r>
            <a:r>
              <a:rPr lang="ru-RU" sz="3200" b="1" dirty="0"/>
              <a:t>2022/2023 учебный год</a:t>
            </a:r>
            <a:endParaRPr lang="ru-RU" sz="3200" dirty="0"/>
          </a:p>
          <a:p>
            <a:pPr algn="ctr">
              <a:spcBef>
                <a:spcPct val="0"/>
              </a:spcBef>
              <a:defRPr/>
            </a:pPr>
            <a:endParaRPr lang="ru-RU" sz="4800" b="1" dirty="0">
              <a:solidFill>
                <a:srgbClr val="C00000"/>
              </a:solidFill>
            </a:endParaRPr>
          </a:p>
          <a:p>
            <a:pPr lvl="0" algn="ctr">
              <a:spcBef>
                <a:spcPct val="0"/>
              </a:spcBef>
              <a:defRPr/>
            </a:pPr>
            <a:endParaRPr lang="en-US" sz="2000" i="1" dirty="0"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  <a:defRPr/>
            </a:pPr>
            <a:endParaRPr kumimoji="0" lang="en-US" sz="20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47864" y="4005064"/>
            <a:ext cx="3992488" cy="1008112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Учитель-наставни</a:t>
            </a:r>
            <a:r>
              <a:rPr lang="ru-RU" b="1" dirty="0"/>
              <a:t>к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1700808"/>
            <a:ext cx="69127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/>
              <a:t>«…это тот, кто открывает, умудряет и одобряет»</a:t>
            </a:r>
          </a:p>
          <a:p>
            <a:r>
              <a:rPr lang="ru-RU" sz="4000" dirty="0"/>
              <a:t>                                   (</a:t>
            </a:r>
            <a:r>
              <a:rPr lang="ru-RU" sz="4000" dirty="0" err="1"/>
              <a:t>Н.Рерих</a:t>
            </a:r>
            <a:r>
              <a:rPr lang="ru-RU" sz="4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68099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69053" y="218728"/>
            <a:ext cx="6060960" cy="1524000"/>
          </a:xfrm>
        </p:spPr>
        <p:txBody>
          <a:bodyPr>
            <a:normAutofit/>
          </a:bodyPr>
          <a:lstStyle/>
          <a:p>
            <a:pPr algn="r"/>
            <a:r>
              <a:rPr lang="ru-RU" b="1" i="1" dirty="0">
                <a:solidFill>
                  <a:srgbClr val="FF0000"/>
                </a:solidFill>
              </a:rPr>
              <a:t>Иванова </a:t>
            </a:r>
            <a:r>
              <a:rPr lang="ru-RU" b="1" i="1" dirty="0" err="1">
                <a:solidFill>
                  <a:srgbClr val="FF0000"/>
                </a:solidFill>
              </a:rPr>
              <a:t>Селеста</a:t>
            </a:r>
            <a:r>
              <a:rPr lang="ru-RU" b="1" i="1" dirty="0">
                <a:solidFill>
                  <a:srgbClr val="FF0000"/>
                </a:solidFill>
              </a:rPr>
              <a:t> Николаевна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2976" y="1371600"/>
            <a:ext cx="7286676" cy="5257800"/>
          </a:xfrm>
        </p:spPr>
        <p:txBody>
          <a:bodyPr/>
          <a:lstStyle/>
          <a:p>
            <a:pPr algn="r"/>
            <a:r>
              <a:rPr lang="ru-RU" i="1" dirty="0"/>
              <a:t> </a:t>
            </a:r>
            <a:r>
              <a:rPr lang="ru-RU" sz="2000" i="1" dirty="0">
                <a:solidFill>
                  <a:schemeClr val="tx1"/>
                </a:solidFill>
              </a:rPr>
              <a:t>- учитель русского языка </a:t>
            </a:r>
          </a:p>
          <a:p>
            <a:pPr algn="r"/>
            <a:r>
              <a:rPr lang="ru-RU" sz="2000" i="1" dirty="0">
                <a:solidFill>
                  <a:schemeClr val="tx1"/>
                </a:solidFill>
              </a:rPr>
              <a:t>и литературы.</a:t>
            </a:r>
          </a:p>
          <a:p>
            <a:pPr algn="r"/>
            <a:r>
              <a:rPr lang="ru-RU" sz="2000" b="1" i="1" dirty="0">
                <a:solidFill>
                  <a:schemeClr val="tx1"/>
                </a:solidFill>
              </a:rPr>
              <a:t> </a:t>
            </a:r>
            <a:endParaRPr lang="ru-RU" sz="2000" i="1" dirty="0">
              <a:solidFill>
                <a:schemeClr val="tx1"/>
              </a:solidFill>
            </a:endParaRPr>
          </a:p>
          <a:p>
            <a:pPr algn="r"/>
            <a:r>
              <a:rPr lang="ru-RU" sz="2000" b="1" i="1" dirty="0">
                <a:solidFill>
                  <a:schemeClr val="tx1"/>
                </a:solidFill>
              </a:rPr>
              <a:t>Наставник</a:t>
            </a:r>
            <a:r>
              <a:rPr lang="ru-RU" sz="2000" i="1" dirty="0">
                <a:solidFill>
                  <a:schemeClr val="tx1"/>
                </a:solidFill>
              </a:rPr>
              <a:t> -  учитель  русского языка </a:t>
            </a:r>
          </a:p>
          <a:p>
            <a:pPr algn="r"/>
            <a:r>
              <a:rPr lang="ru-RU" sz="2000" i="1" dirty="0">
                <a:solidFill>
                  <a:schemeClr val="tx1"/>
                </a:solidFill>
              </a:rPr>
              <a:t>и литературы</a:t>
            </a:r>
            <a:r>
              <a:rPr lang="ru-RU" sz="2000" b="1" i="1" dirty="0">
                <a:solidFill>
                  <a:schemeClr val="tx1"/>
                </a:solidFill>
              </a:rPr>
              <a:t> Журавлева М.Г.</a:t>
            </a:r>
            <a:endParaRPr lang="ru-RU" sz="2000" i="1" dirty="0">
              <a:solidFill>
                <a:schemeClr val="tx1"/>
              </a:solidFill>
            </a:endParaRPr>
          </a:p>
          <a:p>
            <a:pPr algn="r"/>
            <a:endParaRPr lang="ru-RU" sz="2000" i="1" dirty="0">
              <a:solidFill>
                <a:schemeClr val="tx1"/>
              </a:solidFill>
            </a:endParaRPr>
          </a:p>
          <a:p>
            <a:pPr algn="r"/>
            <a:r>
              <a:rPr lang="ru-RU" sz="2000" i="1" dirty="0">
                <a:solidFill>
                  <a:schemeClr val="tx1"/>
                </a:solidFill>
              </a:rPr>
              <a:t>Общий педагогический стаж – 1 год. </a:t>
            </a:r>
          </a:p>
          <a:p>
            <a:pPr algn="r"/>
            <a:r>
              <a:rPr lang="ru-RU" sz="2000" i="1" dirty="0">
                <a:solidFill>
                  <a:schemeClr val="tx1"/>
                </a:solidFill>
              </a:rPr>
              <a:t>В МБОУ «СОШ № 56» работает первый год.</a:t>
            </a:r>
            <a:r>
              <a:rPr lang="ru-RU" i="1" dirty="0">
                <a:solidFill>
                  <a:schemeClr val="tx1"/>
                </a:solidFill>
              </a:rPr>
              <a:t>  </a:t>
            </a:r>
          </a:p>
          <a:p>
            <a:pPr algn="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980728"/>
            <a:ext cx="1627994" cy="242437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1" dirty="0" err="1">
                <a:solidFill>
                  <a:srgbClr val="FF0000"/>
                </a:solidFill>
              </a:rPr>
              <a:t>Бурмистрова</a:t>
            </a:r>
            <a:r>
              <a:rPr lang="ru-RU" b="1" i="1" dirty="0">
                <a:solidFill>
                  <a:srgbClr val="FF0000"/>
                </a:solidFill>
              </a:rPr>
              <a:t> Наталия Сергеевна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61964" y="2492896"/>
            <a:ext cx="69847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i="1" dirty="0"/>
              <a:t>- учитель русского языка </a:t>
            </a:r>
          </a:p>
          <a:p>
            <a:pPr algn="r"/>
            <a:r>
              <a:rPr lang="ru-RU" i="1" dirty="0"/>
              <a:t>и литературы.</a:t>
            </a:r>
          </a:p>
          <a:p>
            <a:pPr algn="r"/>
            <a:r>
              <a:rPr lang="ru-RU" i="1" dirty="0"/>
              <a:t> </a:t>
            </a:r>
          </a:p>
          <a:p>
            <a:pPr algn="r"/>
            <a:r>
              <a:rPr lang="ru-RU" i="1" dirty="0"/>
              <a:t>Наставник -  учитель  русского языка </a:t>
            </a:r>
          </a:p>
          <a:p>
            <a:pPr algn="r"/>
            <a:r>
              <a:rPr lang="ru-RU" i="1" dirty="0"/>
              <a:t>и литературы Попова И.Н.</a:t>
            </a:r>
          </a:p>
          <a:p>
            <a:pPr algn="r"/>
            <a:endParaRPr lang="ru-RU" i="1" dirty="0"/>
          </a:p>
          <a:p>
            <a:pPr algn="r"/>
            <a:r>
              <a:rPr lang="ru-RU" i="1" dirty="0"/>
              <a:t>В МБОУ «СОШ № 56» работает первый год.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64" y="2081806"/>
            <a:ext cx="2457934" cy="313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26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Наши конкурсы:</a:t>
            </a:r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683568" y="1417638"/>
            <a:ext cx="7848872" cy="4525963"/>
          </a:xfrm>
        </p:spPr>
        <p:txBody>
          <a:bodyPr/>
          <a:lstStyle/>
          <a:p>
            <a:pPr>
              <a:buFontTx/>
              <a:buChar char="-"/>
            </a:pPr>
            <a:r>
              <a:rPr lang="ru-RU" dirty="0"/>
              <a:t>«Без срока давности…»</a:t>
            </a:r>
          </a:p>
          <a:p>
            <a:pPr>
              <a:buFontTx/>
              <a:buChar char="-"/>
            </a:pPr>
            <a:r>
              <a:rPr lang="ru-RU" dirty="0"/>
              <a:t>«</a:t>
            </a:r>
            <a:r>
              <a:rPr lang="ru-RU" dirty="0" err="1"/>
              <a:t>Энштейн</a:t>
            </a:r>
            <a:r>
              <a:rPr lang="ru-RU" dirty="0"/>
              <a:t> – КВИЗ»</a:t>
            </a:r>
          </a:p>
          <a:p>
            <a:pPr>
              <a:buFontTx/>
              <a:buChar char="-"/>
            </a:pPr>
            <a:r>
              <a:rPr lang="ru-RU" dirty="0"/>
              <a:t>«Безопасный интернет»</a:t>
            </a:r>
          </a:p>
          <a:p>
            <a:pPr>
              <a:buFontTx/>
              <a:buChar char="-"/>
            </a:pPr>
            <a:r>
              <a:rPr lang="ru-RU" dirty="0"/>
              <a:t>«Театральная весна 2023»</a:t>
            </a:r>
          </a:p>
          <a:p>
            <a:pPr>
              <a:buFontTx/>
              <a:buChar char="-"/>
            </a:pPr>
            <a:r>
              <a:rPr lang="ru-RU" dirty="0"/>
              <a:t>«Чемпионат по функциональной грамотности»</a:t>
            </a:r>
          </a:p>
          <a:p>
            <a:pPr>
              <a:buFontTx/>
              <a:buChar char="-"/>
            </a:pPr>
            <a:r>
              <a:rPr lang="ru-RU" dirty="0"/>
              <a:t>«Всероссийский конкурс сочинений»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365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Благодарности за достижения </a:t>
            </a:r>
            <a:br>
              <a:rPr lang="ru-RU" dirty="0"/>
            </a:br>
            <a:r>
              <a:rPr lang="ru-RU" dirty="0"/>
              <a:t>в работе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2" t="7336" r="2300" b="5688"/>
          <a:stretch/>
        </p:blipFill>
        <p:spPr>
          <a:xfrm rot="5400000">
            <a:off x="219654" y="1426929"/>
            <a:ext cx="2564612" cy="178218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" t="5642" r="3890" b="5261"/>
          <a:stretch/>
        </p:blipFill>
        <p:spPr>
          <a:xfrm rot="5400000">
            <a:off x="6470455" y="1365594"/>
            <a:ext cx="2592294" cy="1877179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3800" r="2751" b="9401"/>
          <a:stretch/>
        </p:blipFill>
        <p:spPr>
          <a:xfrm rot="5400000">
            <a:off x="2032840" y="2286055"/>
            <a:ext cx="2966318" cy="21139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5201" r="3800" b="8001"/>
          <a:stretch/>
        </p:blipFill>
        <p:spPr>
          <a:xfrm rot="5400000">
            <a:off x="4218155" y="3435158"/>
            <a:ext cx="2966320" cy="208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68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НПК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sz="2200" b="1" dirty="0"/>
              <a:t>победители и призеры школьного этапа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91016" y="1475810"/>
            <a:ext cx="3668216" cy="1902887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17882" y="1459188"/>
            <a:ext cx="2914558" cy="19195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3755863"/>
            <a:ext cx="2948899" cy="18753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680" y="3755863"/>
            <a:ext cx="2808312" cy="236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562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>
                <a:solidFill>
                  <a:srgbClr val="FF0000"/>
                </a:solidFill>
              </a:rPr>
              <a:t>НПК – открытия юных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71737" y="3858419"/>
            <a:ext cx="9525" cy="9525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53273" y="3285882"/>
            <a:ext cx="2530624" cy="25306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8791" y="3210426"/>
            <a:ext cx="2681536" cy="268153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65920" y="1344250"/>
            <a:ext cx="79208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2262A"/>
                </a:solidFill>
                <a:latin typeface="-apple-system"/>
              </a:rPr>
              <a:t>    Евграфова </a:t>
            </a:r>
            <a:r>
              <a:rPr lang="ru-RU" b="1" dirty="0" err="1">
                <a:solidFill>
                  <a:srgbClr val="22262A"/>
                </a:solidFill>
                <a:latin typeface="-apple-system"/>
              </a:rPr>
              <a:t>Риана</a:t>
            </a:r>
            <a:r>
              <a:rPr lang="ru-RU" b="1" dirty="0">
                <a:solidFill>
                  <a:srgbClr val="22262A"/>
                </a:solidFill>
                <a:latin typeface="-apple-system"/>
              </a:rPr>
              <a:t>, 6 Л класс, 3 место в секции "Языкознание", наставник – </a:t>
            </a:r>
            <a:r>
              <a:rPr lang="ru-RU" b="1" dirty="0" err="1">
                <a:solidFill>
                  <a:srgbClr val="22262A"/>
                </a:solidFill>
                <a:latin typeface="-apple-system"/>
              </a:rPr>
              <a:t>Н.Ю.Лаврентьева</a:t>
            </a:r>
            <a:r>
              <a:rPr lang="ru-RU" b="1" dirty="0">
                <a:solidFill>
                  <a:srgbClr val="22262A"/>
                </a:solidFill>
                <a:latin typeface="-apple-system"/>
              </a:rPr>
              <a:t>;</a:t>
            </a:r>
            <a:br>
              <a:rPr lang="ru-RU" b="1" dirty="0"/>
            </a:br>
            <a:r>
              <a:rPr lang="ru-RU" b="1" dirty="0"/>
              <a:t>    </a:t>
            </a:r>
            <a:r>
              <a:rPr lang="ru-RU" b="1" dirty="0" err="1">
                <a:solidFill>
                  <a:srgbClr val="22262A"/>
                </a:solidFill>
                <a:latin typeface="-apple-system"/>
              </a:rPr>
              <a:t>Солина</a:t>
            </a:r>
            <a:r>
              <a:rPr lang="ru-RU" b="1" dirty="0">
                <a:solidFill>
                  <a:srgbClr val="22262A"/>
                </a:solidFill>
                <a:latin typeface="-apple-system"/>
              </a:rPr>
              <a:t> Карина, 7 М класс, 3 место в секции "Литература", наставники – </a:t>
            </a:r>
            <a:r>
              <a:rPr lang="ru-RU" b="1" dirty="0" err="1">
                <a:solidFill>
                  <a:srgbClr val="22262A"/>
                </a:solidFill>
                <a:latin typeface="-apple-system"/>
              </a:rPr>
              <a:t>И.Н.Попова</a:t>
            </a:r>
            <a:r>
              <a:rPr lang="ru-RU" b="1" dirty="0">
                <a:solidFill>
                  <a:srgbClr val="22262A"/>
                </a:solidFill>
                <a:latin typeface="-apple-system"/>
              </a:rPr>
              <a:t> и </a:t>
            </a:r>
            <a:r>
              <a:rPr lang="ru-RU" b="1" dirty="0" err="1">
                <a:solidFill>
                  <a:srgbClr val="22262A"/>
                </a:solidFill>
                <a:latin typeface="-apple-system"/>
              </a:rPr>
              <a:t>Н.А.Панова</a:t>
            </a:r>
            <a:r>
              <a:rPr lang="ru-RU" b="1" dirty="0">
                <a:solidFill>
                  <a:srgbClr val="22262A"/>
                </a:solidFill>
                <a:latin typeface="-apple-system"/>
              </a:rPr>
              <a:t>;</a:t>
            </a:r>
            <a:br>
              <a:rPr lang="ru-RU" b="1" dirty="0"/>
            </a:br>
            <a:r>
              <a:rPr lang="ru-RU" b="1" dirty="0"/>
              <a:t>    </a:t>
            </a:r>
            <a:r>
              <a:rPr lang="ru-RU" b="1" dirty="0">
                <a:solidFill>
                  <a:srgbClr val="22262A"/>
                </a:solidFill>
                <a:latin typeface="-apple-system"/>
              </a:rPr>
              <a:t>Макарова Анастасия, 10 п класс, лауреат в секции "Литература" , наставник– </a:t>
            </a:r>
            <a:r>
              <a:rPr lang="ru-RU" b="1" dirty="0" err="1">
                <a:solidFill>
                  <a:srgbClr val="22262A"/>
                </a:solidFill>
                <a:latin typeface="-apple-system"/>
              </a:rPr>
              <a:t>А.С.Степанова</a:t>
            </a:r>
            <a:r>
              <a:rPr lang="ru-RU" b="1" dirty="0">
                <a:solidFill>
                  <a:srgbClr val="22262A"/>
                </a:solidFill>
                <a:latin typeface="-apple-system"/>
              </a:rPr>
              <a:t>;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1319270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DCIM\100OLYMP\P11100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75" y="3714750"/>
            <a:ext cx="3595688" cy="269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Рисунок 4" descr="C:\Users\Admin\Desktop\img0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75" y="357188"/>
            <a:ext cx="2500313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Прямоугольник 6"/>
          <p:cNvSpPr>
            <a:spLocks noChangeArrowheads="1"/>
          </p:cNvSpPr>
          <p:nvPr/>
        </p:nvSpPr>
        <p:spPr bwMode="auto">
          <a:xfrm>
            <a:off x="428625" y="285750"/>
            <a:ext cx="557212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b="1" dirty="0" err="1">
                <a:latin typeface="Times New Roman" pitchFamily="18" charset="0"/>
                <a:cs typeface="Times New Roman" pitchFamily="18" charset="0"/>
              </a:rPr>
              <a:t>Используем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b="1" dirty="0" err="1">
                <a:latin typeface="Times New Roman" pitchFamily="18" charset="0"/>
                <a:cs typeface="Times New Roman" pitchFamily="18" charset="0"/>
              </a:rPr>
              <a:t>готовые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b="1" dirty="0" err="1">
                <a:latin typeface="Times New Roman" pitchFamily="18" charset="0"/>
                <a:cs typeface="Times New Roman" pitchFamily="18" charset="0"/>
              </a:rPr>
              <a:t>обучающие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3600" b="1" dirty="0" err="1">
                <a:latin typeface="Times New Roman" pitchFamily="18" charset="0"/>
                <a:cs typeface="Times New Roman" pitchFamily="18" charset="0"/>
              </a:rPr>
              <a:t>программы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None/>
            </a:pPr>
            <a:endParaRPr lang="ru-RU" dirty="0">
              <a:solidFill>
                <a:srgbClr val="66FF33"/>
              </a:solidFill>
              <a:latin typeface="Comic Sans MS" pitchFamily="66" charset="0"/>
            </a:endParaRPr>
          </a:p>
        </p:txBody>
      </p:sp>
      <p:sp>
        <p:nvSpPr>
          <p:cNvPr id="15365" name="Прямоугольник 7"/>
          <p:cNvSpPr>
            <a:spLocks noChangeArrowheads="1"/>
          </p:cNvSpPr>
          <p:nvPr/>
        </p:nvSpPr>
        <p:spPr bwMode="auto">
          <a:xfrm>
            <a:off x="642938" y="928688"/>
            <a:ext cx="56435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uk-UA">
                <a:solidFill>
                  <a:srgbClr val="66FF33"/>
                </a:solidFill>
                <a:latin typeface="Comic Sans MS" pitchFamily="66" charset="0"/>
              </a:rPr>
              <a:t> </a:t>
            </a:r>
            <a:endParaRPr lang="ru-RU">
              <a:solidFill>
                <a:srgbClr val="66FF33"/>
              </a:solidFill>
              <a:latin typeface="Comic Sans MS" pitchFamily="66" charset="0"/>
            </a:endParaRPr>
          </a:p>
        </p:txBody>
      </p:sp>
      <p:sp>
        <p:nvSpPr>
          <p:cNvPr id="15366" name="Прямоугольник 9"/>
          <p:cNvSpPr>
            <a:spLocks noChangeArrowheads="1"/>
          </p:cNvSpPr>
          <p:nvPr/>
        </p:nvSpPr>
        <p:spPr bwMode="auto">
          <a:xfrm>
            <a:off x="3786188" y="3286125"/>
            <a:ext cx="18938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>
                <a:solidFill>
                  <a:srgbClr val="66FF33"/>
                </a:solidFill>
                <a:latin typeface="Comic Sans MS" pitchFamily="66" charset="0"/>
              </a:rPr>
              <a:t>  </a:t>
            </a:r>
            <a:endParaRPr lang="ru-RU">
              <a:solidFill>
                <a:srgbClr val="66FF33"/>
              </a:solidFill>
              <a:latin typeface="Comic Sans MS" pitchFamily="66" charset="0"/>
            </a:endParaRPr>
          </a:p>
          <a:p>
            <a:pPr algn="ctr">
              <a:buFont typeface="Wingdings" pitchFamily="2" charset="2"/>
              <a:buNone/>
            </a:pPr>
            <a:endParaRPr lang="ru-RU">
              <a:solidFill>
                <a:srgbClr val="66FF33"/>
              </a:solidFill>
              <a:latin typeface="Comic Sans MS" pitchFamily="66" charset="0"/>
            </a:endParaRPr>
          </a:p>
        </p:txBody>
      </p:sp>
      <p:sp>
        <p:nvSpPr>
          <p:cNvPr id="15367" name="Прямоугольник 10"/>
          <p:cNvSpPr>
            <a:spLocks noChangeArrowheads="1"/>
          </p:cNvSpPr>
          <p:nvPr/>
        </p:nvSpPr>
        <p:spPr bwMode="auto">
          <a:xfrm>
            <a:off x="1500188" y="857250"/>
            <a:ext cx="5143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uk-UA">
                <a:solidFill>
                  <a:srgbClr val="66FF33"/>
                </a:solidFill>
                <a:latin typeface="Comic Sans MS" pitchFamily="66" charset="0"/>
              </a:rPr>
              <a:t> </a:t>
            </a:r>
            <a:endParaRPr lang="ru-RU">
              <a:solidFill>
                <a:srgbClr val="66FF33"/>
              </a:solidFill>
              <a:latin typeface="Comic Sans MS" pitchFamily="66" charset="0"/>
            </a:endParaRPr>
          </a:p>
        </p:txBody>
      </p:sp>
      <p:pic>
        <p:nvPicPr>
          <p:cNvPr id="15368" name="Picture 2" descr="C:\Users\Admin\Desktop\img03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38" y="2286000"/>
            <a:ext cx="2579687" cy="327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Рисунок 13" descr="C:\Users\Admin\Desktop\img04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0" y="1571625"/>
            <a:ext cx="3000375" cy="46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Рисунок 14" descr="C:\Users\Admin\Desktop\img04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3125" y="1571625"/>
            <a:ext cx="335756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6" descr="C:\Users\Admin\Desktop\img03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29125" y="1500188"/>
            <a:ext cx="1944688" cy="293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Picture 7" descr="C:\Users\Admin\Desktop\img036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00563" y="3786188"/>
            <a:ext cx="2071687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Picture 9" descr="7129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71875" y="4214813"/>
            <a:ext cx="2786063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Picture 12" descr="MC900200423[1]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357938" y="1000125"/>
            <a:ext cx="1812925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5" name="Picture 2" descr="G:\DCIM\100OLYMP\P1110061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500813" y="4786313"/>
            <a:ext cx="2339975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6" name="Picture 8" descr="C:\Users\Admin\Desktop\img045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000750" y="3143250"/>
            <a:ext cx="2071688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7" name="Рисунок 8" descr="C:\Users\Admin\Desktop\img040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2786063"/>
            <a:ext cx="3643313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8" name="Picture 3" descr="C:\Users\Admin\Desktop\img044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214563" y="3571875"/>
            <a:ext cx="2141537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00" cy="1143000"/>
          </a:xfrm>
        </p:spPr>
        <p:txBody>
          <a:bodyPr>
            <a:normAutofit/>
          </a:bodyPr>
          <a:lstStyle/>
          <a:p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Выводы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14414" y="2357430"/>
            <a:ext cx="7715250" cy="1714512"/>
          </a:xfrm>
          <a:prstGeom prst="rect">
            <a:avLst/>
          </a:prstGeom>
          <a:solidFill>
            <a:srgbClr val="00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609600" indent="-609600">
              <a:lnSpc>
                <a:spcPct val="80000"/>
              </a:lnSpc>
              <a:buFontTx/>
              <a:buAutoNum type="arabicPeriod"/>
              <a:defRPr/>
            </a:pP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28728" y="4357694"/>
            <a:ext cx="7572375" cy="1928826"/>
          </a:xfrm>
          <a:prstGeom prst="rect">
            <a:avLst/>
          </a:prstGeom>
          <a:solidFill>
            <a:srgbClr val="FF99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609600" indent="-609600">
              <a:lnSpc>
                <a:spcPct val="80000"/>
              </a:lnSpc>
              <a:defRPr/>
            </a:pPr>
            <a:r>
              <a:rPr lang="ru-RU" b="1" dirty="0">
                <a:solidFill>
                  <a:schemeClr val="tx1"/>
                </a:solidFill>
              </a:rPr>
              <a:t> Проведение  открытых уроков учителей филологии дало возможность совершенствованию педагогического мастерства, изучению передового педагогического опыта и оказанию методической помощи учителям-предметникам; повышению мотивации учащихся к обучению, развитию самостоятельной познавательной активности,  интереса к изучаемым предметам.</a:t>
            </a:r>
          </a:p>
        </p:txBody>
      </p:sp>
      <p:sp>
        <p:nvSpPr>
          <p:cNvPr id="12296" name="AutoShape 34"/>
          <p:cNvSpPr>
            <a:spLocks noChangeArrowheads="1"/>
          </p:cNvSpPr>
          <p:nvPr/>
        </p:nvSpPr>
        <p:spPr bwMode="auto">
          <a:xfrm>
            <a:off x="285750" y="3000375"/>
            <a:ext cx="763588" cy="838200"/>
          </a:xfrm>
          <a:prstGeom prst="curvedRightArrow">
            <a:avLst>
              <a:gd name="adj1" fmla="val 22005"/>
              <a:gd name="adj2" fmla="val 44000"/>
              <a:gd name="adj3" fmla="val 33333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ru-RU">
              <a:latin typeface="Tahoma" pitchFamily="34" charset="0"/>
            </a:endParaRPr>
          </a:p>
        </p:txBody>
      </p:sp>
      <p:sp>
        <p:nvSpPr>
          <p:cNvPr id="12297" name="AutoShape 34"/>
          <p:cNvSpPr>
            <a:spLocks noChangeArrowheads="1"/>
          </p:cNvSpPr>
          <p:nvPr/>
        </p:nvSpPr>
        <p:spPr bwMode="auto">
          <a:xfrm>
            <a:off x="285750" y="4643438"/>
            <a:ext cx="763588" cy="838200"/>
          </a:xfrm>
          <a:prstGeom prst="curvedRightArrow">
            <a:avLst>
              <a:gd name="adj1" fmla="val 22005"/>
              <a:gd name="adj2" fmla="val 44000"/>
              <a:gd name="adj3" fmla="val 33333"/>
            </a:avLst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ru-RU">
              <a:latin typeface="Tahoma" pitchFamily="34" charset="0"/>
            </a:endParaRPr>
          </a:p>
        </p:txBody>
      </p:sp>
      <p:pic>
        <p:nvPicPr>
          <p:cNvPr id="20488" name="Picture 4" descr="ребёно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642918"/>
            <a:ext cx="1857388" cy="1608139"/>
          </a:xfrm>
          <a:prstGeom prst="rect">
            <a:avLst/>
          </a:prstGeom>
          <a:noFill/>
          <a:ln w="76200" cmpd="tri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30049" name="Rectangle 1"/>
          <p:cNvSpPr>
            <a:spLocks noChangeArrowheads="1"/>
          </p:cNvSpPr>
          <p:nvPr/>
        </p:nvSpPr>
        <p:spPr bwMode="auto">
          <a:xfrm>
            <a:off x="1142976" y="2357430"/>
            <a:ext cx="771530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0488" algn="l"/>
                <a:tab pos="228600" algn="l"/>
                <a:tab pos="457200" algn="l"/>
              </a:tabLst>
            </a:pPr>
            <a:r>
              <a:rPr kumimoji="0" lang="ru-RU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Задачи, поставленные перед  учителями – филологами, решены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2698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0488" algn="l"/>
                <a:tab pos="228600" algn="l"/>
                <a:tab pos="457200" algn="l"/>
              </a:tabLst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Учителя</a:t>
            </a:r>
            <a:r>
              <a:rPr kumimoji="0" lang="ru-RU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ШМО филологов 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достигли определённых успехов по овладению всеми учащимися стандартов образования, в повышении профессионализма учителей, в совершенствовании содержания и организации образовательного процесса путём внедрения новых технологий.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p.calameoassets.com/140220083838-812a7ea49d2f0ecd8b56133c3eb5b224/p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625" y="714375"/>
            <a:ext cx="8229600" cy="27146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ru-RU" sz="32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4800" b="1" dirty="0">
                <a:solidFill>
                  <a:schemeClr val="accent2">
                    <a:lumMod val="50000"/>
                  </a:schemeClr>
                </a:solidFill>
              </a:rPr>
              <a:t>Спасибо</a:t>
            </a:r>
            <a:br>
              <a:rPr lang="ru-RU" sz="48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4800" b="1" dirty="0">
                <a:solidFill>
                  <a:schemeClr val="accent2">
                    <a:lumMod val="50000"/>
                  </a:schemeClr>
                </a:solidFill>
              </a:rPr>
              <a:t> за </a:t>
            </a:r>
            <a:br>
              <a:rPr lang="ru-RU" sz="48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4800" b="1" dirty="0">
                <a:solidFill>
                  <a:schemeClr val="accent2">
                    <a:lumMod val="50000"/>
                  </a:schemeClr>
                </a:solidFill>
              </a:rPr>
              <a:t>внимание!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3082372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Учителя русского языка и литературы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4410" y="1043541"/>
            <a:ext cx="1640813" cy="24424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5779"/>
          <a:stretch/>
        </p:blipFill>
        <p:spPr>
          <a:xfrm>
            <a:off x="5517608" y="1440398"/>
            <a:ext cx="1377174" cy="19464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3620" y="4165357"/>
            <a:ext cx="1404431" cy="20970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7608" y="3639076"/>
            <a:ext cx="1476659" cy="220487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6111" y="1087353"/>
            <a:ext cx="1522480" cy="233352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8682" y="1453802"/>
            <a:ext cx="1309507" cy="194640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80720" y="3598510"/>
            <a:ext cx="1476659" cy="220487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410" y="3706627"/>
            <a:ext cx="1640813" cy="246122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B2284E-CB1C-3981-FF44-DAD175D1ECF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972" y="3706627"/>
            <a:ext cx="1566901" cy="23335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68411" y="1802311"/>
            <a:ext cx="1554160" cy="19783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Цель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57158" y="1214422"/>
            <a:ext cx="8372476" cy="464347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400" dirty="0"/>
              <a:t>	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/>
              <a:t>   </a:t>
            </a:r>
          </a:p>
          <a:p>
            <a:pPr algn="just">
              <a:buNone/>
            </a:pPr>
            <a:r>
              <a:rPr lang="ru-RU" sz="3600" dirty="0"/>
              <a:t>   изучение системы работы учителей  филологии по  формированию  предметных компетенций, организации обучения на основе </a:t>
            </a:r>
            <a:r>
              <a:rPr lang="ru-RU" sz="3600" dirty="0" err="1"/>
              <a:t>системно-деятельностного</a:t>
            </a:r>
            <a:r>
              <a:rPr lang="ru-RU" sz="3600" dirty="0"/>
              <a:t> подхода</a:t>
            </a:r>
          </a:p>
        </p:txBody>
      </p:sp>
      <p:sp>
        <p:nvSpPr>
          <p:cNvPr id="236545" name="Rectangle 1"/>
          <p:cNvSpPr>
            <a:spLocks noChangeArrowheads="1"/>
          </p:cNvSpPr>
          <p:nvPr/>
        </p:nvSpPr>
        <p:spPr bwMode="auto">
          <a:xfrm>
            <a:off x="714348" y="357166"/>
            <a:ext cx="785818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dirty="0"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6" name="Picture 5" descr="114915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6578" y="357166"/>
            <a:ext cx="1714512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Трудовые будни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221088"/>
            <a:ext cx="2924143" cy="219310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196752"/>
            <a:ext cx="4788024" cy="35910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56176" y="4531003"/>
            <a:ext cx="2532780" cy="189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64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/>
              <a:t>Муниципальный этап всероссийской олимпиады школьников</a:t>
            </a:r>
            <a:endParaRPr lang="ru-RU" b="1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612956"/>
              </p:ext>
            </p:extLst>
          </p:nvPr>
        </p:nvGraphicFramePr>
        <p:xfrm>
          <a:off x="2267744" y="2348880"/>
          <a:ext cx="5112568" cy="3528392"/>
        </p:xfrm>
        <a:graphic>
          <a:graphicData uri="http://schemas.openxmlformats.org/drawingml/2006/table">
            <a:tbl>
              <a:tblPr/>
              <a:tblGrid>
                <a:gridCol w="17038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38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4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669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latin typeface="Times New Roman"/>
                          <a:ea typeface="Calibri"/>
                          <a:cs typeface="Times New Roman"/>
                        </a:rPr>
                        <a:t>2021-2022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latin typeface="Times New Roman"/>
                          <a:ea typeface="Calibri"/>
                          <a:cs typeface="Times New Roman"/>
                        </a:rPr>
                        <a:t>2022-2023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1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latin typeface="Times New Roman"/>
                          <a:ea typeface="Calibri"/>
                          <a:cs typeface="Times New Roman"/>
                        </a:rPr>
                        <a:t>Русский язык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2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9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latin typeface="Times New Roman"/>
                          <a:ea typeface="Calibri"/>
                          <a:cs typeface="Times New Roman"/>
                        </a:rPr>
                        <a:t>Литература</a:t>
                      </a:r>
                      <a:endParaRPr lang="ru-RU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accent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800" dirty="0">
                        <a:solidFill>
                          <a:schemeClr val="accent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2800" dirty="0">
                        <a:solidFill>
                          <a:srgbClr val="00B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Рисунок 4" descr="Smiley Book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359"/>
          <a:stretch>
            <a:fillRect/>
          </a:stretch>
        </p:blipFill>
        <p:spPr bwMode="auto">
          <a:xfrm>
            <a:off x="357158" y="1357298"/>
            <a:ext cx="1427163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AutoShape 2"/>
          <p:cNvSpPr>
            <a:spLocks noChangeArrowheads="1"/>
          </p:cNvSpPr>
          <p:nvPr/>
        </p:nvSpPr>
        <p:spPr bwMode="auto">
          <a:xfrm>
            <a:off x="1403350" y="2276475"/>
            <a:ext cx="5976938" cy="2016125"/>
          </a:xfrm>
          <a:prstGeom prst="horizontalScroll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7107" name="WordArt 3"/>
          <p:cNvSpPr>
            <a:spLocks noChangeArrowheads="1" noChangeShapeType="1" noTextEdit="1"/>
          </p:cNvSpPr>
          <p:nvPr/>
        </p:nvSpPr>
        <p:spPr bwMode="auto">
          <a:xfrm>
            <a:off x="1835150" y="2708275"/>
            <a:ext cx="546735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12700">
                  <a:solidFill>
                    <a:srgbClr val="339966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современные технологии</a:t>
            </a:r>
          </a:p>
          <a:p>
            <a:pPr algn="ctr"/>
            <a:r>
              <a:rPr lang="ru-RU" sz="3600" kern="10" dirty="0">
                <a:ln w="12700">
                  <a:solidFill>
                    <a:srgbClr val="339966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в нашей работе</a:t>
            </a: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179388" y="4652963"/>
            <a:ext cx="2016125" cy="1584325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i="1" dirty="0"/>
              <a:t>Проектная</a:t>
            </a:r>
          </a:p>
          <a:p>
            <a:pPr algn="ctr"/>
            <a:r>
              <a:rPr lang="ru-RU" b="1" i="1" dirty="0"/>
              <a:t>деятельность</a:t>
            </a: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2339975" y="4652963"/>
            <a:ext cx="2592388" cy="1584325"/>
          </a:xfrm>
          <a:prstGeom prst="rect">
            <a:avLst/>
          </a:prstGeom>
          <a:solidFill>
            <a:srgbClr val="00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i="1" dirty="0"/>
              <a:t>Исследовательская</a:t>
            </a:r>
          </a:p>
          <a:p>
            <a:pPr algn="ctr"/>
            <a:r>
              <a:rPr lang="ru-RU" b="1" i="1" dirty="0"/>
              <a:t>работа</a:t>
            </a:r>
          </a:p>
        </p:txBody>
      </p:sp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6227763" y="549275"/>
            <a:ext cx="1944687" cy="1370013"/>
          </a:xfrm>
          <a:prstGeom prst="rect">
            <a:avLst/>
          </a:prstGeom>
          <a:solidFill>
            <a:srgbClr val="66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i="1" dirty="0"/>
              <a:t>Личностно-</a:t>
            </a:r>
          </a:p>
          <a:p>
            <a:pPr algn="ctr"/>
            <a:r>
              <a:rPr lang="ru-RU" b="1" i="1" dirty="0"/>
              <a:t>ориентированное</a:t>
            </a:r>
          </a:p>
          <a:p>
            <a:pPr algn="ctr"/>
            <a:r>
              <a:rPr lang="ru-RU" b="1" i="1" dirty="0"/>
              <a:t>обучение </a:t>
            </a:r>
          </a:p>
        </p:txBody>
      </p:sp>
      <p:sp>
        <p:nvSpPr>
          <p:cNvPr id="47111" name="AutoShape 7"/>
          <p:cNvSpPr>
            <a:spLocks noChangeArrowheads="1"/>
          </p:cNvSpPr>
          <p:nvPr/>
        </p:nvSpPr>
        <p:spPr bwMode="auto">
          <a:xfrm>
            <a:off x="684213" y="3716338"/>
            <a:ext cx="814387" cy="936625"/>
          </a:xfrm>
          <a:custGeom>
            <a:avLst/>
            <a:gdLst>
              <a:gd name="T0" fmla="*/ 21501968 w 21600"/>
              <a:gd name="T1" fmla="*/ 0 h 21600"/>
              <a:gd name="T2" fmla="*/ 21501968 w 21600"/>
              <a:gd name="T3" fmla="*/ 22860504 h 21600"/>
              <a:gd name="T4" fmla="*/ 4601475 w 21600"/>
              <a:gd name="T5" fmla="*/ 40614181 h 21600"/>
              <a:gd name="T6" fmla="*/ 30704914 w 21600"/>
              <a:gd name="T7" fmla="*/ 11430252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7112" name="AutoShape 8"/>
          <p:cNvSpPr>
            <a:spLocks noChangeArrowheads="1"/>
          </p:cNvSpPr>
          <p:nvPr/>
        </p:nvSpPr>
        <p:spPr bwMode="auto">
          <a:xfrm rot="10800000">
            <a:off x="7380288" y="1844675"/>
            <a:ext cx="814387" cy="1011238"/>
          </a:xfrm>
          <a:custGeom>
            <a:avLst/>
            <a:gdLst>
              <a:gd name="T0" fmla="*/ 21501968 w 21600"/>
              <a:gd name="T1" fmla="*/ 0 h 21600"/>
              <a:gd name="T2" fmla="*/ 21501968 w 21600"/>
              <a:gd name="T3" fmla="*/ 26647809 h 21600"/>
              <a:gd name="T4" fmla="*/ 4601475 w 21600"/>
              <a:gd name="T5" fmla="*/ 47342693 h 21600"/>
              <a:gd name="T6" fmla="*/ 30704914 w 21600"/>
              <a:gd name="T7" fmla="*/ 13323904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7113" name="AutoShape 9"/>
          <p:cNvSpPr>
            <a:spLocks noChangeArrowheads="1"/>
          </p:cNvSpPr>
          <p:nvPr/>
        </p:nvSpPr>
        <p:spPr bwMode="auto">
          <a:xfrm rot="5590170" flipH="1">
            <a:off x="7011194" y="3718719"/>
            <a:ext cx="1362075" cy="1223963"/>
          </a:xfrm>
          <a:custGeom>
            <a:avLst/>
            <a:gdLst>
              <a:gd name="T0" fmla="*/ 45152470 w 21600"/>
              <a:gd name="T1" fmla="*/ 44935 h 21600"/>
              <a:gd name="T2" fmla="*/ 10903410 w 21600"/>
              <a:gd name="T3" fmla="*/ 32003235 h 21600"/>
              <a:gd name="T4" fmla="*/ 44047046 w 21600"/>
              <a:gd name="T5" fmla="*/ 17361406 h 21600"/>
              <a:gd name="T6" fmla="*/ 96627489 w 21600"/>
              <a:gd name="T7" fmla="*/ 34677933 h 21600"/>
              <a:gd name="T8" fmla="*/ 75154763 w 21600"/>
              <a:gd name="T9" fmla="*/ 52016836 h 21600"/>
              <a:gd name="T10" fmla="*/ 53681958 w 21600"/>
              <a:gd name="T11" fmla="*/ 34677933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8032" y="5399"/>
                  <a:pt x="5713" y="7492"/>
                  <a:pt x="5428" y="10244"/>
                </a:cubicBezTo>
                <a:lnTo>
                  <a:pt x="57" y="9689"/>
                </a:lnTo>
                <a:cubicBezTo>
                  <a:pt x="626" y="4184"/>
                  <a:pt x="5265" y="-1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6877050" y="4652963"/>
            <a:ext cx="2016125" cy="1584325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 i="1" dirty="0"/>
              <a:t>Информационно-</a:t>
            </a:r>
          </a:p>
          <a:p>
            <a:pPr algn="ctr"/>
            <a:r>
              <a:rPr lang="ru-RU" sz="1600" b="1" i="1" dirty="0"/>
              <a:t>коммуникативные</a:t>
            </a:r>
          </a:p>
          <a:p>
            <a:pPr algn="ctr"/>
            <a:r>
              <a:rPr lang="ru-RU" sz="1600" b="1" i="1" dirty="0"/>
              <a:t>технологии</a:t>
            </a:r>
          </a:p>
        </p:txBody>
      </p:sp>
      <p:sp>
        <p:nvSpPr>
          <p:cNvPr id="47115" name="AutoShape 11"/>
          <p:cNvSpPr>
            <a:spLocks noChangeArrowheads="1"/>
          </p:cNvSpPr>
          <p:nvPr/>
        </p:nvSpPr>
        <p:spPr bwMode="auto">
          <a:xfrm rot="5807562" flipV="1">
            <a:off x="432594" y="1520032"/>
            <a:ext cx="1368425" cy="1296987"/>
          </a:xfrm>
          <a:custGeom>
            <a:avLst/>
            <a:gdLst>
              <a:gd name="T0" fmla="*/ 42917483 w 21600"/>
              <a:gd name="T1" fmla="*/ 0 h 21600"/>
              <a:gd name="T2" fmla="*/ 10840714 w 21600"/>
              <a:gd name="T3" fmla="*/ 39512530 h 21600"/>
              <a:gd name="T4" fmla="*/ 43130159 w 21600"/>
              <a:gd name="T5" fmla="*/ 19469637 h 21600"/>
              <a:gd name="T6" fmla="*/ 97530560 w 21600"/>
              <a:gd name="T7" fmla="*/ 38939274 h 21600"/>
              <a:gd name="T8" fmla="*/ 75857124 w 21600"/>
              <a:gd name="T9" fmla="*/ 58408843 h 21600"/>
              <a:gd name="T10" fmla="*/ 54183671 w 21600"/>
              <a:gd name="T11" fmla="*/ 38939274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cubicBezTo>
                  <a:pt x="5399" y="10835"/>
                  <a:pt x="5400" y="10870"/>
                  <a:pt x="5401" y="10906"/>
                </a:cubicBezTo>
                <a:lnTo>
                  <a:pt x="2" y="11012"/>
                </a:lnTo>
                <a:cubicBezTo>
                  <a:pt x="0" y="10941"/>
                  <a:pt x="0" y="10870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-1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7117" name="AutoShape 13"/>
          <p:cNvSpPr>
            <a:spLocks noChangeArrowheads="1"/>
          </p:cNvSpPr>
          <p:nvPr/>
        </p:nvSpPr>
        <p:spPr bwMode="auto">
          <a:xfrm>
            <a:off x="3132138" y="4005263"/>
            <a:ext cx="503237" cy="647700"/>
          </a:xfrm>
          <a:prstGeom prst="upArrow">
            <a:avLst>
              <a:gd name="adj1" fmla="val 50000"/>
              <a:gd name="adj2" fmla="val 3217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7118" name="AutoShape 14"/>
          <p:cNvSpPr>
            <a:spLocks noChangeArrowheads="1"/>
          </p:cNvSpPr>
          <p:nvPr/>
        </p:nvSpPr>
        <p:spPr bwMode="auto">
          <a:xfrm>
            <a:off x="5580063" y="4005263"/>
            <a:ext cx="485775" cy="976312"/>
          </a:xfrm>
          <a:prstGeom prst="up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7119" name="Rectangle 15"/>
          <p:cNvSpPr>
            <a:spLocks noChangeArrowheads="1"/>
          </p:cNvSpPr>
          <p:nvPr/>
        </p:nvSpPr>
        <p:spPr bwMode="auto">
          <a:xfrm>
            <a:off x="4932363" y="4652963"/>
            <a:ext cx="1871662" cy="1584325"/>
          </a:xfrm>
          <a:prstGeom prst="rect">
            <a:avLst/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i="1" dirty="0"/>
              <a:t>Развивающее</a:t>
            </a:r>
          </a:p>
          <a:p>
            <a:pPr algn="ctr"/>
            <a:r>
              <a:rPr lang="ru-RU" b="1" i="1" dirty="0"/>
              <a:t>обучение</a:t>
            </a:r>
          </a:p>
        </p:txBody>
      </p:sp>
      <p:sp>
        <p:nvSpPr>
          <p:cNvPr id="47120" name="AutoShape 16"/>
          <p:cNvSpPr>
            <a:spLocks noChangeArrowheads="1"/>
          </p:cNvSpPr>
          <p:nvPr/>
        </p:nvSpPr>
        <p:spPr bwMode="auto">
          <a:xfrm>
            <a:off x="3276600" y="1557338"/>
            <a:ext cx="485775" cy="976312"/>
          </a:xfrm>
          <a:prstGeom prst="down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7121" name="Rectangle 17"/>
          <p:cNvSpPr>
            <a:spLocks noChangeArrowheads="1"/>
          </p:cNvSpPr>
          <p:nvPr/>
        </p:nvSpPr>
        <p:spPr bwMode="auto">
          <a:xfrm>
            <a:off x="1258888" y="476250"/>
            <a:ext cx="2087562" cy="1368425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i="1" dirty="0"/>
              <a:t>Игровые  и </a:t>
            </a:r>
          </a:p>
          <a:p>
            <a:pPr algn="ctr"/>
            <a:r>
              <a:rPr lang="ru-RU" b="1" i="1" dirty="0"/>
              <a:t>групповые</a:t>
            </a:r>
          </a:p>
          <a:p>
            <a:pPr algn="ctr"/>
            <a:r>
              <a:rPr lang="ru-RU" b="1" i="1" dirty="0"/>
              <a:t>технологии</a:t>
            </a:r>
          </a:p>
        </p:txBody>
      </p:sp>
      <p:sp>
        <p:nvSpPr>
          <p:cNvPr id="47122" name="AutoShape 18"/>
          <p:cNvSpPr>
            <a:spLocks noChangeArrowheads="1"/>
          </p:cNvSpPr>
          <p:nvPr/>
        </p:nvSpPr>
        <p:spPr bwMode="auto">
          <a:xfrm>
            <a:off x="5580063" y="1628775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7123" name="Rectangle 19"/>
          <p:cNvSpPr>
            <a:spLocks noChangeArrowheads="1"/>
          </p:cNvSpPr>
          <p:nvPr/>
        </p:nvSpPr>
        <p:spPr bwMode="auto">
          <a:xfrm>
            <a:off x="3786182" y="428604"/>
            <a:ext cx="2160587" cy="13684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i="1" dirty="0"/>
              <a:t>Критическое</a:t>
            </a:r>
          </a:p>
          <a:p>
            <a:pPr algn="ctr"/>
            <a:r>
              <a:rPr lang="ru-RU" b="1" i="1" dirty="0"/>
              <a:t> мышление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7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7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7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7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7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7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7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7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0"/>
                            </p:stCondLst>
                            <p:childTnLst>
                              <p:par>
                                <p:cTn id="6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7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7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7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7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0"/>
                            </p:stCondLst>
                            <p:childTnLst>
                              <p:par>
                                <p:cTn id="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47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500"/>
                            </p:stCondLst>
                            <p:childTnLst>
                              <p:par>
                                <p:cTn id="8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7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1500"/>
                            </p:stCondLst>
                            <p:childTnLst>
                              <p:par>
                                <p:cTn id="9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7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 animBg="1"/>
      <p:bldP spid="47107" grpId="0" animBg="1"/>
      <p:bldP spid="47108" grpId="0" animBg="1"/>
      <p:bldP spid="47109" grpId="0" animBg="1"/>
      <p:bldP spid="47110" grpId="0" animBg="1"/>
      <p:bldP spid="47111" grpId="0" animBg="1"/>
      <p:bldP spid="47112" grpId="0" animBg="1"/>
      <p:bldP spid="47113" grpId="0" animBg="1"/>
      <p:bldP spid="47114" grpId="0" animBg="1"/>
      <p:bldP spid="47115" grpId="0" animBg="1"/>
      <p:bldP spid="47117" grpId="0" animBg="1"/>
      <p:bldP spid="47118" grpId="0" animBg="1"/>
      <p:bldP spid="47119" grpId="0" animBg="1"/>
      <p:bldP spid="47120" grpId="0" animBg="1"/>
      <p:bldP spid="47121" grpId="0" animBg="1"/>
      <p:bldP spid="47122" grpId="0" animBg="1"/>
      <p:bldP spid="471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/>
              <a:t>Мастер-клас</a:t>
            </a:r>
            <a:r>
              <a:rPr lang="ru-RU" sz="4000" i="1" dirty="0"/>
              <a:t>с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952" y="1283739"/>
            <a:ext cx="2972517" cy="19762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177" y="3958875"/>
            <a:ext cx="3061297" cy="22959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952" y="4077072"/>
            <a:ext cx="3168352" cy="21256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0289" y="1158422"/>
            <a:ext cx="2929357" cy="19166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1350" y="2406546"/>
            <a:ext cx="2937775" cy="194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00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Неделя филологии</a:t>
            </a:r>
            <a:br>
              <a:rPr lang="ru-RU" b="1" dirty="0">
                <a:solidFill>
                  <a:srgbClr val="FF0000"/>
                </a:solidFill>
              </a:rPr>
            </a:b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508" y="1158500"/>
            <a:ext cx="1708026" cy="24564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8048" y="4008612"/>
            <a:ext cx="2898576" cy="21739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1428328"/>
            <a:ext cx="2555776" cy="19168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016" y="4005064"/>
            <a:ext cx="2903307" cy="21774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524" y="1428328"/>
            <a:ext cx="2651787" cy="19888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/>
              <a:t>Театральная студия «Зеркало» – территория детского творчества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375819"/>
            <a:ext cx="4608512" cy="19010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85" y="3665658"/>
            <a:ext cx="4112646" cy="270213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5983" y="1500971"/>
            <a:ext cx="4410817" cy="208135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4034835"/>
            <a:ext cx="3995936" cy="241629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FAC08F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1835</TotalTime>
  <Words>420</Words>
  <Application>Microsoft Office PowerPoint</Application>
  <PresentationFormat>Экран (4:3)</PresentationFormat>
  <Paragraphs>95</Paragraphs>
  <Slides>19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8" baseType="lpstr">
      <vt:lpstr>-apple-system</vt:lpstr>
      <vt:lpstr>Arial</vt:lpstr>
      <vt:lpstr>Calibri</vt:lpstr>
      <vt:lpstr>Comic Sans MS</vt:lpstr>
      <vt:lpstr>Tahoma</vt:lpstr>
      <vt:lpstr>Times New Roman</vt:lpstr>
      <vt:lpstr>Wingdings</vt:lpstr>
      <vt:lpstr>Тема Office</vt:lpstr>
      <vt:lpstr>1_Тема Office</vt:lpstr>
      <vt:lpstr>Презентация PowerPoint</vt:lpstr>
      <vt:lpstr>Учителя русского языка и литературы</vt:lpstr>
      <vt:lpstr>Цель</vt:lpstr>
      <vt:lpstr>Трудовые будни</vt:lpstr>
      <vt:lpstr>Муниципальный этап всероссийской олимпиады школьников</vt:lpstr>
      <vt:lpstr>Презентация PowerPoint</vt:lpstr>
      <vt:lpstr>Мастер-класс</vt:lpstr>
      <vt:lpstr>Неделя филологии </vt:lpstr>
      <vt:lpstr>Театральная студия «Зеркало» – территория детского творчества</vt:lpstr>
      <vt:lpstr>Учитель-наставник</vt:lpstr>
      <vt:lpstr>Иванова Селеста Николаевна</vt:lpstr>
      <vt:lpstr>Бурмистрова Наталия Сергеевна</vt:lpstr>
      <vt:lpstr> Наши конкурсы:</vt:lpstr>
      <vt:lpstr>Благодарности за достижения  в работе</vt:lpstr>
      <vt:lpstr>НПК победители и призеры школьного этапа</vt:lpstr>
      <vt:lpstr>НПК – открытия юных</vt:lpstr>
      <vt:lpstr>Презентация PowerPoint</vt:lpstr>
      <vt:lpstr> Выводы</vt:lpstr>
      <vt:lpstr> Спасибо  за 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Полина</cp:lastModifiedBy>
  <cp:revision>274</cp:revision>
  <dcterms:created xsi:type="dcterms:W3CDTF">2013-08-20T23:50:31Z</dcterms:created>
  <dcterms:modified xsi:type="dcterms:W3CDTF">2023-05-11T19:37:59Z</dcterms:modified>
</cp:coreProperties>
</file>